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sldIdLst>
    <p:sldId id="284" r:id="rId5"/>
    <p:sldId id="287" r:id="rId6"/>
    <p:sldId id="293" r:id="rId7"/>
    <p:sldId id="297" r:id="rId8"/>
    <p:sldId id="298" r:id="rId9"/>
    <p:sldId id="299" r:id="rId10"/>
    <p:sldId id="301" r:id="rId11"/>
    <p:sldId id="302" r:id="rId12"/>
    <p:sldId id="29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89" autoAdjust="0"/>
    <p:restoredTop sz="94899" autoAdjust="0"/>
  </p:normalViewPr>
  <p:slideViewPr>
    <p:cSldViewPr snapToGrid="0" snapToObjects="1" showGuides="1">
      <p:cViewPr varScale="1">
        <p:scale>
          <a:sx n="89" d="100"/>
          <a:sy n="89" d="100"/>
        </p:scale>
        <p:origin x="84" y="222"/>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11/28/2024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463039" y="2240280"/>
            <a:ext cx="5783739" cy="1709928"/>
          </a:xfrm>
        </p:spPr>
        <p:txBody>
          <a:bodyPr/>
          <a:lstStyle/>
          <a:p>
            <a:r>
              <a:rPr lang="en-US" sz="6600" dirty="0" err="1">
                <a:latin typeface="Arial Rounded MT Bold" panose="020F0704030504030204" pitchFamily="34" charset="0"/>
              </a:rPr>
              <a:t>Devify</a:t>
            </a:r>
            <a:r>
              <a:rPr lang="en-US" sz="6600" dirty="0">
                <a:latin typeface="Arial Rounded MT Bold" panose="020F0704030504030204" pitchFamily="34" charset="0"/>
              </a:rPr>
              <a:t> Web Application</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2043953" y="4530090"/>
            <a:ext cx="4873752" cy="630936"/>
          </a:xfrm>
        </p:spPr>
        <p:txBody>
          <a:bodyPr/>
          <a:lstStyle/>
          <a:p>
            <a:pPr algn="r"/>
            <a:r>
              <a:rPr lang="en-US" dirty="0"/>
              <a:t>-Astha Gupta</a:t>
            </a:r>
          </a:p>
          <a:p>
            <a:endParaRPr lang="en-US" dirty="0"/>
          </a:p>
        </p:txBody>
      </p:sp>
      <p:pic>
        <p:nvPicPr>
          <p:cNvPr id="37" name="Picture Placeholder 36" descr="Lady with head covering and sunglasses">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rotWithShape="1">
          <a:blip r:embed="rId2"/>
          <a:srcRect t="228" b="228"/>
          <a:stretch/>
        </p:blipFill>
        <p:spPr/>
      </p:pic>
    </p:spTree>
    <p:extLst>
      <p:ext uri="{BB962C8B-B14F-4D97-AF65-F5344CB8AC3E}">
        <p14:creationId xmlns:p14="http://schemas.microsoft.com/office/powerpoint/2010/main" val="4097023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r>
              <a:rPr lang="en-US" dirty="0"/>
              <a:t>Introduction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98314" y="2898109"/>
            <a:ext cx="5080837" cy="2206393"/>
          </a:xfrm>
        </p:spPr>
        <p:txBody>
          <a:bodyPr/>
          <a:lstStyle/>
          <a:p>
            <a:r>
              <a:rPr lang="en-US" dirty="0"/>
              <a:t>A comprehensive online shopping platform built using the MERN stack—MongoDB, Express.js, React, and Node.js. The project is designed to offer a smooth and intuitive shopping experience, equipped with key features like product browsing, advanced search and filtering, and secure user authentication. Additionally, there’s an admin panel that provides control over product, user, and order management.</a:t>
            </a:r>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2</a:t>
            </a:fld>
            <a:endParaRPr lang="en-US" dirty="0"/>
          </a:p>
        </p:txBody>
      </p:sp>
      <p:sp>
        <p:nvSpPr>
          <p:cNvPr id="5" name="Picture Placeholder 4">
            <a:extLst>
              <a:ext uri="{FF2B5EF4-FFF2-40B4-BE49-F238E27FC236}">
                <a16:creationId xmlns:a16="http://schemas.microsoft.com/office/drawing/2014/main" id="{BE5D826F-B5C4-16C7-A13F-E25AF27EABE9}"/>
              </a:ext>
            </a:extLst>
          </p:cNvPr>
          <p:cNvSpPr>
            <a:spLocks noGrp="1"/>
          </p:cNvSpPr>
          <p:nvPr>
            <p:ph type="pic" sz="quarter" idx="13"/>
          </p:nvPr>
        </p:nvSpPr>
        <p:spPr/>
      </p:sp>
      <p:pic>
        <p:nvPicPr>
          <p:cNvPr id="9" name="Picture 8">
            <a:extLst>
              <a:ext uri="{FF2B5EF4-FFF2-40B4-BE49-F238E27FC236}">
                <a16:creationId xmlns:a16="http://schemas.microsoft.com/office/drawing/2014/main" id="{78F015BE-D9D6-B505-1EEF-4BBB8D8343F9}"/>
              </a:ext>
            </a:extLst>
          </p:cNvPr>
          <p:cNvPicPr>
            <a:picLocks noChangeAspect="1"/>
          </p:cNvPicPr>
          <p:nvPr/>
        </p:nvPicPr>
        <p:blipFill>
          <a:blip r:embed="rId2"/>
          <a:stretch>
            <a:fillRect/>
          </a:stretch>
        </p:blipFill>
        <p:spPr>
          <a:xfrm>
            <a:off x="8296655" y="0"/>
            <a:ext cx="4044517" cy="6857999"/>
          </a:xfrm>
          <a:prstGeom prst="rect">
            <a:avLst/>
          </a:prstGeom>
        </p:spPr>
      </p:pic>
    </p:spTree>
    <p:extLst>
      <p:ext uri="{BB962C8B-B14F-4D97-AF65-F5344CB8AC3E}">
        <p14:creationId xmlns:p14="http://schemas.microsoft.com/office/powerpoint/2010/main" val="3780002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0CAC6-3968-4D63-A855-09547BB06588}"/>
              </a:ext>
            </a:extLst>
          </p:cNvPr>
          <p:cNvSpPr>
            <a:spLocks noGrp="1"/>
          </p:cNvSpPr>
          <p:nvPr>
            <p:ph type="title"/>
          </p:nvPr>
        </p:nvSpPr>
        <p:spPr/>
        <p:txBody>
          <a:bodyPr/>
          <a:lstStyle/>
          <a:p>
            <a:r>
              <a:rPr lang="en-IN" dirty="0"/>
              <a:t>Overview of the Project</a:t>
            </a:r>
            <a:endParaRPr lang="en-US" dirty="0"/>
          </a:p>
        </p:txBody>
      </p:sp>
      <p:sp>
        <p:nvSpPr>
          <p:cNvPr id="3" name="Text Placeholder 2">
            <a:extLst>
              <a:ext uri="{FF2B5EF4-FFF2-40B4-BE49-F238E27FC236}">
                <a16:creationId xmlns:a16="http://schemas.microsoft.com/office/drawing/2014/main" id="{2629AC71-9ED4-FA59-D386-5BD9C585DC67}"/>
              </a:ext>
            </a:extLst>
          </p:cNvPr>
          <p:cNvSpPr>
            <a:spLocks noGrp="1"/>
          </p:cNvSpPr>
          <p:nvPr>
            <p:ph type="body" sz="quarter" idx="14"/>
          </p:nvPr>
        </p:nvSpPr>
        <p:spPr>
          <a:xfrm>
            <a:off x="1624405" y="1956817"/>
            <a:ext cx="4389119" cy="4175042"/>
          </a:xfrm>
        </p:spPr>
        <p:txBody>
          <a:bodyPr/>
          <a:lstStyle/>
          <a:p>
            <a:r>
              <a:rPr lang="en-US" sz="2400" dirty="0"/>
              <a:t>Technology Used</a:t>
            </a:r>
          </a:p>
        </p:txBody>
      </p:sp>
      <p:sp>
        <p:nvSpPr>
          <p:cNvPr id="6" name="Content Placeholder 5">
            <a:extLst>
              <a:ext uri="{FF2B5EF4-FFF2-40B4-BE49-F238E27FC236}">
                <a16:creationId xmlns:a16="http://schemas.microsoft.com/office/drawing/2014/main" id="{9E3F0E5B-65CB-787C-C52A-2038EEA09817}"/>
              </a:ext>
            </a:extLst>
          </p:cNvPr>
          <p:cNvSpPr>
            <a:spLocks noGrp="1"/>
          </p:cNvSpPr>
          <p:nvPr>
            <p:ph sz="half" idx="2"/>
          </p:nvPr>
        </p:nvSpPr>
        <p:spPr>
          <a:xfrm>
            <a:off x="1852466" y="3041187"/>
            <a:ext cx="3176733" cy="2785100"/>
          </a:xfrm>
        </p:spPr>
        <p:txBody>
          <a:bodyPr/>
          <a:lstStyle/>
          <a:p>
            <a:pPr marL="285750" indent="-285750">
              <a:buFont typeface="Arial" panose="020B0604020202020204" pitchFamily="34" charset="0"/>
              <a:buChar char="•"/>
            </a:pPr>
            <a:r>
              <a:rPr lang="en-US" sz="2000" dirty="0"/>
              <a:t>Frontend: React, Tailwind CSS</a:t>
            </a:r>
          </a:p>
          <a:p>
            <a:pPr marL="285750" indent="-285750">
              <a:buFont typeface="Arial" panose="020B0604020202020204" pitchFamily="34" charset="0"/>
              <a:buChar char="•"/>
            </a:pPr>
            <a:r>
              <a:rPr lang="en-US" sz="2000" dirty="0"/>
              <a:t>Backend: Node.js, Express.js</a:t>
            </a:r>
          </a:p>
          <a:p>
            <a:pPr marL="285750" indent="-285750">
              <a:buFont typeface="Arial" panose="020B0604020202020204" pitchFamily="34" charset="0"/>
              <a:buChar char="•"/>
            </a:pPr>
            <a:r>
              <a:rPr lang="en-US" sz="2000" dirty="0"/>
              <a:t>Database: MongoDB</a:t>
            </a:r>
            <a:br>
              <a:rPr lang="en-US" sz="2000" dirty="0"/>
            </a:br>
            <a:r>
              <a:rPr lang="en-US" sz="2000" dirty="0"/>
              <a:t>State Management: Redux</a:t>
            </a:r>
          </a:p>
          <a:p>
            <a:pPr marL="285750" indent="-285750">
              <a:buFont typeface="Arial" panose="020B0604020202020204" pitchFamily="34" charset="0"/>
              <a:buChar char="•"/>
            </a:pPr>
            <a:r>
              <a:rPr lang="en-US" sz="2000" dirty="0"/>
              <a:t>Cloud Image Storage: </a:t>
            </a:r>
            <a:r>
              <a:rPr lang="en-US" sz="2000" dirty="0" err="1"/>
              <a:t>Cloudinary</a:t>
            </a:r>
            <a:br>
              <a:rPr lang="en-US" dirty="0"/>
            </a:br>
            <a:r>
              <a:rPr lang="en-US" dirty="0"/>
              <a:t>​</a:t>
            </a:r>
          </a:p>
          <a:p>
            <a:endParaRPr lang="en-US" dirty="0"/>
          </a:p>
        </p:txBody>
      </p:sp>
      <p:sp>
        <p:nvSpPr>
          <p:cNvPr id="4" name="Text Placeholder 3">
            <a:extLst>
              <a:ext uri="{FF2B5EF4-FFF2-40B4-BE49-F238E27FC236}">
                <a16:creationId xmlns:a16="http://schemas.microsoft.com/office/drawing/2014/main" id="{1E2CADAC-D2BA-2781-21DF-E36A2D898FA9}"/>
              </a:ext>
            </a:extLst>
          </p:cNvPr>
          <p:cNvSpPr>
            <a:spLocks noGrp="1"/>
          </p:cNvSpPr>
          <p:nvPr>
            <p:ph type="body" sz="quarter" idx="16"/>
          </p:nvPr>
        </p:nvSpPr>
        <p:spPr>
          <a:xfrm>
            <a:off x="6578890" y="1956817"/>
            <a:ext cx="4389119" cy="4175042"/>
          </a:xfrm>
        </p:spPr>
        <p:txBody>
          <a:bodyPr/>
          <a:lstStyle/>
          <a:p>
            <a:r>
              <a:rPr lang="en-US" sz="2400" dirty="0"/>
              <a:t>Key Features</a:t>
            </a:r>
          </a:p>
          <a:p>
            <a:endParaRPr lang="en-US" dirty="0"/>
          </a:p>
        </p:txBody>
      </p:sp>
      <p:sp>
        <p:nvSpPr>
          <p:cNvPr id="7" name="Content Placeholder 6">
            <a:extLst>
              <a:ext uri="{FF2B5EF4-FFF2-40B4-BE49-F238E27FC236}">
                <a16:creationId xmlns:a16="http://schemas.microsoft.com/office/drawing/2014/main" id="{0750929C-496C-419D-93BC-D4ABBE462EF5}"/>
              </a:ext>
            </a:extLst>
          </p:cNvPr>
          <p:cNvSpPr>
            <a:spLocks noGrp="1"/>
          </p:cNvSpPr>
          <p:nvPr>
            <p:ph sz="half" idx="13"/>
          </p:nvPr>
        </p:nvSpPr>
        <p:spPr>
          <a:xfrm>
            <a:off x="6926568" y="3037960"/>
            <a:ext cx="3508349" cy="2785100"/>
          </a:xfrm>
        </p:spPr>
        <p:txBody>
          <a:bodyPr/>
          <a:lstStyle/>
          <a:p>
            <a:pPr marL="285750" indent="-285750">
              <a:buFont typeface="Arial" panose="020B0604020202020204" pitchFamily="34" charset="0"/>
              <a:buChar char="•"/>
            </a:pPr>
            <a:r>
              <a:rPr lang="en-US" sz="2000" dirty="0"/>
              <a:t>Product browsing and filtering</a:t>
            </a:r>
          </a:p>
          <a:p>
            <a:pPr marL="285750" indent="-285750">
              <a:buFont typeface="Arial" panose="020B0604020202020204" pitchFamily="34" charset="0"/>
              <a:buChar char="•"/>
            </a:pPr>
            <a:r>
              <a:rPr lang="en-US" sz="2000" dirty="0"/>
              <a:t>User authentication (JWT-based)</a:t>
            </a:r>
          </a:p>
          <a:p>
            <a:pPr marL="285750" indent="-285750">
              <a:buFont typeface="Arial" panose="020B0604020202020204" pitchFamily="34" charset="0"/>
              <a:buChar char="•"/>
            </a:pPr>
            <a:r>
              <a:rPr lang="en-US" sz="2000" dirty="0"/>
              <a:t>Admin panel for product, order, and user management</a:t>
            </a:r>
          </a:p>
          <a:p>
            <a:pPr marL="285750" indent="-285750">
              <a:buFont typeface="Arial" panose="020B0604020202020204" pitchFamily="34" charset="0"/>
              <a:buChar char="•"/>
            </a:pPr>
            <a:r>
              <a:rPr lang="en-US" sz="2000" dirty="0"/>
              <a:t>Shopping cart with quantity management</a:t>
            </a:r>
          </a:p>
          <a:p>
            <a:pPr marL="285750" indent="-285750">
              <a:buFont typeface="Arial" panose="020B0604020202020204" pitchFamily="34" charset="0"/>
              <a:buChar char="•"/>
            </a:pPr>
            <a:r>
              <a:rPr lang="en-US" sz="2000" dirty="0"/>
              <a:t>Secure payments via Stripe</a:t>
            </a:r>
          </a:p>
          <a:p>
            <a:endParaRPr lang="en-US" dirty="0"/>
          </a:p>
        </p:txBody>
      </p:sp>
    </p:spTree>
    <p:extLst>
      <p:ext uri="{BB962C8B-B14F-4D97-AF65-F5344CB8AC3E}">
        <p14:creationId xmlns:p14="http://schemas.microsoft.com/office/powerpoint/2010/main" val="3095245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B209C-161D-4409-4206-00F24E2DCA2B}"/>
              </a:ext>
            </a:extLst>
          </p:cNvPr>
          <p:cNvSpPr>
            <a:spLocks noGrp="1"/>
          </p:cNvSpPr>
          <p:nvPr>
            <p:ph type="title"/>
          </p:nvPr>
        </p:nvSpPr>
        <p:spPr/>
        <p:txBody>
          <a:bodyPr/>
          <a:lstStyle/>
          <a:p>
            <a:r>
              <a:rPr lang="en-IN" dirty="0"/>
              <a:t>Frontend Development</a:t>
            </a:r>
          </a:p>
        </p:txBody>
      </p:sp>
      <p:sp>
        <p:nvSpPr>
          <p:cNvPr id="3" name="Content Placeholder 2">
            <a:extLst>
              <a:ext uri="{FF2B5EF4-FFF2-40B4-BE49-F238E27FC236}">
                <a16:creationId xmlns:a16="http://schemas.microsoft.com/office/drawing/2014/main" id="{ABF215F9-585E-1526-F5D5-2979921A0A66}"/>
              </a:ext>
            </a:extLst>
          </p:cNvPr>
          <p:cNvSpPr>
            <a:spLocks noGrp="1"/>
          </p:cNvSpPr>
          <p:nvPr>
            <p:ph idx="1"/>
          </p:nvPr>
        </p:nvSpPr>
        <p:spPr>
          <a:xfrm>
            <a:off x="484632" y="1810512"/>
            <a:ext cx="11000232" cy="4590392"/>
          </a:xfrm>
        </p:spPr>
        <p:txBody>
          <a:bodyPr/>
          <a:lstStyle/>
          <a:p>
            <a:r>
              <a:rPr lang="en-IN" b="1" dirty="0"/>
              <a:t>React &amp; Tailwind CSS</a:t>
            </a:r>
            <a:r>
              <a:rPr lang="en-IN" dirty="0"/>
              <a:t>:</a:t>
            </a:r>
          </a:p>
          <a:p>
            <a:pPr>
              <a:buFont typeface="Courier New" panose="02070309020205020404" pitchFamily="49" charset="0"/>
              <a:buChar char="o"/>
            </a:pPr>
            <a:r>
              <a:rPr lang="en-US" dirty="0"/>
              <a:t>Developed a responsive and interactive user interface.</a:t>
            </a:r>
          </a:p>
          <a:p>
            <a:pPr>
              <a:buFont typeface="Courier New" panose="02070309020205020404" pitchFamily="49" charset="0"/>
              <a:buChar char="o"/>
            </a:pPr>
            <a:r>
              <a:rPr lang="en-US" dirty="0"/>
              <a:t>Used Tailwind CSS for streamlined styling and a modern look and feel.</a:t>
            </a:r>
          </a:p>
          <a:p>
            <a:pPr>
              <a:buFont typeface="Courier New" panose="02070309020205020404" pitchFamily="49" charset="0"/>
              <a:buChar char="o"/>
            </a:pPr>
            <a:r>
              <a:rPr lang="en-US" b="1" dirty="0"/>
              <a:t>Features include:</a:t>
            </a:r>
          </a:p>
          <a:p>
            <a:pPr>
              <a:buFont typeface="Wingdings" panose="05000000000000000000" pitchFamily="2" charset="2"/>
              <a:buChar char="ü"/>
            </a:pPr>
            <a:r>
              <a:rPr lang="en-US" dirty="0"/>
              <a:t> Product browsing: Users can view a catalog of products.</a:t>
            </a:r>
          </a:p>
          <a:p>
            <a:pPr>
              <a:buFont typeface="Wingdings" panose="05000000000000000000" pitchFamily="2" charset="2"/>
              <a:buChar char="ü"/>
            </a:pPr>
            <a:r>
              <a:rPr lang="en-US" dirty="0"/>
              <a:t> Product filtering: Filter by category, price, and rating.</a:t>
            </a:r>
          </a:p>
          <a:p>
            <a:pPr>
              <a:buFont typeface="Wingdings" panose="05000000000000000000" pitchFamily="2" charset="2"/>
              <a:buChar char="ü"/>
            </a:pPr>
            <a:r>
              <a:rPr lang="en-US" dirty="0"/>
              <a:t> Product detail page: Includes an image carousel and detailed product info.</a:t>
            </a:r>
          </a:p>
          <a:p>
            <a:pPr>
              <a:buFont typeface="Wingdings" panose="05000000000000000000" pitchFamily="2" charset="2"/>
              <a:buChar char="ü"/>
            </a:pPr>
            <a:r>
              <a:rPr lang="en-US" dirty="0"/>
              <a:t> Shopping cart: Real-time management of cart items, including quantity     adjustments.</a:t>
            </a:r>
            <a:endParaRPr lang="en-IN" dirty="0"/>
          </a:p>
        </p:txBody>
      </p:sp>
    </p:spTree>
    <p:extLst>
      <p:ext uri="{BB962C8B-B14F-4D97-AF65-F5344CB8AC3E}">
        <p14:creationId xmlns:p14="http://schemas.microsoft.com/office/powerpoint/2010/main" val="2681605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FDBA4-1DB7-DE70-0428-0DD97318288A}"/>
              </a:ext>
            </a:extLst>
          </p:cNvPr>
          <p:cNvSpPr>
            <a:spLocks noGrp="1"/>
          </p:cNvSpPr>
          <p:nvPr>
            <p:ph type="title"/>
          </p:nvPr>
        </p:nvSpPr>
        <p:spPr/>
        <p:txBody>
          <a:bodyPr/>
          <a:lstStyle/>
          <a:p>
            <a:r>
              <a:rPr lang="en-IN" dirty="0"/>
              <a:t>Frontend Development</a:t>
            </a:r>
          </a:p>
        </p:txBody>
      </p:sp>
      <p:sp>
        <p:nvSpPr>
          <p:cNvPr id="3" name="Text Placeholder 2">
            <a:extLst>
              <a:ext uri="{FF2B5EF4-FFF2-40B4-BE49-F238E27FC236}">
                <a16:creationId xmlns:a16="http://schemas.microsoft.com/office/drawing/2014/main" id="{4775ED9B-7772-C95D-5CC3-8FC621D5B309}"/>
              </a:ext>
            </a:extLst>
          </p:cNvPr>
          <p:cNvSpPr>
            <a:spLocks noGrp="1"/>
          </p:cNvSpPr>
          <p:nvPr>
            <p:ph type="body" sz="quarter" idx="14"/>
          </p:nvPr>
        </p:nvSpPr>
        <p:spPr/>
        <p:txBody>
          <a:bodyPr/>
          <a:lstStyle/>
          <a:p>
            <a:r>
              <a:rPr lang="en-IN" sz="3000" dirty="0"/>
              <a:t>Redux for State Management</a:t>
            </a:r>
          </a:p>
        </p:txBody>
      </p:sp>
      <p:sp>
        <p:nvSpPr>
          <p:cNvPr id="4" name="Content Placeholder 3">
            <a:extLst>
              <a:ext uri="{FF2B5EF4-FFF2-40B4-BE49-F238E27FC236}">
                <a16:creationId xmlns:a16="http://schemas.microsoft.com/office/drawing/2014/main" id="{2F8386BC-04A9-8207-675F-00D16A5AEB22}"/>
              </a:ext>
            </a:extLst>
          </p:cNvPr>
          <p:cNvSpPr>
            <a:spLocks noGrp="1"/>
          </p:cNvSpPr>
          <p:nvPr>
            <p:ph sz="half" idx="2"/>
          </p:nvPr>
        </p:nvSpPr>
        <p:spPr/>
        <p:txBody>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sz="2000" dirty="0"/>
              <a:t>Managed global states such as user authentication and shopping cart contents.</a:t>
            </a:r>
          </a:p>
          <a:p>
            <a:endParaRPr lang="en-US" sz="2000" dirty="0"/>
          </a:p>
          <a:p>
            <a:pPr marL="285750" indent="-285750">
              <a:buFont typeface="Arial" panose="020B0604020202020204" pitchFamily="34" charset="0"/>
              <a:buChar char="•"/>
            </a:pPr>
            <a:r>
              <a:rPr lang="en-US" sz="2000" dirty="0"/>
              <a:t>Ensured efficient state sharing across the application, allowing for a smooth user experience.</a:t>
            </a:r>
            <a:endParaRPr lang="en-IN" sz="2000" dirty="0"/>
          </a:p>
        </p:txBody>
      </p:sp>
      <p:sp>
        <p:nvSpPr>
          <p:cNvPr id="5" name="Text Placeholder 4">
            <a:extLst>
              <a:ext uri="{FF2B5EF4-FFF2-40B4-BE49-F238E27FC236}">
                <a16:creationId xmlns:a16="http://schemas.microsoft.com/office/drawing/2014/main" id="{C0F236A4-5159-9389-5EDD-B6302EE42CD9}"/>
              </a:ext>
            </a:extLst>
          </p:cNvPr>
          <p:cNvSpPr>
            <a:spLocks noGrp="1"/>
          </p:cNvSpPr>
          <p:nvPr>
            <p:ph type="body" sz="quarter" idx="19"/>
          </p:nvPr>
        </p:nvSpPr>
        <p:spPr/>
        <p:txBody>
          <a:bodyPr/>
          <a:lstStyle/>
          <a:p>
            <a:endParaRPr lang="en-IN" dirty="0"/>
          </a:p>
        </p:txBody>
      </p:sp>
      <p:pic>
        <p:nvPicPr>
          <p:cNvPr id="11" name="Content Placeholder 10">
            <a:extLst>
              <a:ext uri="{FF2B5EF4-FFF2-40B4-BE49-F238E27FC236}">
                <a16:creationId xmlns:a16="http://schemas.microsoft.com/office/drawing/2014/main" id="{B263CBB4-91C7-E7C1-07CB-31F24F705755}"/>
              </a:ext>
            </a:extLst>
          </p:cNvPr>
          <p:cNvPicPr>
            <a:picLocks noGrp="1" noChangeAspect="1"/>
          </p:cNvPicPr>
          <p:nvPr>
            <p:ph sz="half" idx="20"/>
          </p:nvPr>
        </p:nvPicPr>
        <p:blipFill>
          <a:blip r:embed="rId2"/>
          <a:stretch>
            <a:fillRect/>
          </a:stretch>
        </p:blipFill>
        <p:spPr>
          <a:xfrm>
            <a:off x="5981570" y="1904104"/>
            <a:ext cx="5970175" cy="4351467"/>
          </a:xfrm>
        </p:spPr>
      </p:pic>
    </p:spTree>
    <p:extLst>
      <p:ext uri="{BB962C8B-B14F-4D97-AF65-F5344CB8AC3E}">
        <p14:creationId xmlns:p14="http://schemas.microsoft.com/office/powerpoint/2010/main" val="3224242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4DA06-DA39-009D-7D33-7D991D481D1E}"/>
              </a:ext>
            </a:extLst>
          </p:cNvPr>
          <p:cNvSpPr>
            <a:spLocks noGrp="1"/>
          </p:cNvSpPr>
          <p:nvPr>
            <p:ph type="title"/>
          </p:nvPr>
        </p:nvSpPr>
        <p:spPr/>
        <p:txBody>
          <a:bodyPr/>
          <a:lstStyle/>
          <a:p>
            <a:r>
              <a:rPr lang="en-IN" dirty="0"/>
              <a:t>Backend Development</a:t>
            </a:r>
          </a:p>
        </p:txBody>
      </p:sp>
      <p:sp>
        <p:nvSpPr>
          <p:cNvPr id="3" name="Text Placeholder 2">
            <a:extLst>
              <a:ext uri="{FF2B5EF4-FFF2-40B4-BE49-F238E27FC236}">
                <a16:creationId xmlns:a16="http://schemas.microsoft.com/office/drawing/2014/main" id="{CD038FE0-3D24-F392-A0A6-38A1BE358326}"/>
              </a:ext>
            </a:extLst>
          </p:cNvPr>
          <p:cNvSpPr>
            <a:spLocks noGrp="1"/>
          </p:cNvSpPr>
          <p:nvPr>
            <p:ph type="body" sz="quarter" idx="14"/>
          </p:nvPr>
        </p:nvSpPr>
        <p:spPr/>
        <p:txBody>
          <a:bodyPr/>
          <a:lstStyle/>
          <a:p>
            <a:r>
              <a:rPr lang="en-IN" sz="3000" dirty="0"/>
              <a:t>Node.js &amp; Express.js</a:t>
            </a:r>
          </a:p>
        </p:txBody>
      </p:sp>
      <p:sp>
        <p:nvSpPr>
          <p:cNvPr id="4" name="Content Placeholder 3">
            <a:extLst>
              <a:ext uri="{FF2B5EF4-FFF2-40B4-BE49-F238E27FC236}">
                <a16:creationId xmlns:a16="http://schemas.microsoft.com/office/drawing/2014/main" id="{89E55C27-7F09-D590-A0EF-2B87F62AE156}"/>
              </a:ext>
            </a:extLst>
          </p:cNvPr>
          <p:cNvSpPr>
            <a:spLocks noGrp="1"/>
          </p:cNvSpPr>
          <p:nvPr>
            <p:ph sz="half" idx="2"/>
          </p:nvPr>
        </p:nvSpPr>
        <p:spPr>
          <a:xfrm>
            <a:off x="932688" y="3035808"/>
            <a:ext cx="4604512" cy="2785100"/>
          </a:xfrm>
        </p:spPr>
        <p:txBody>
          <a:bodyPr/>
          <a:lstStyle/>
          <a:p>
            <a:r>
              <a:rPr lang="en-US" sz="2000" dirty="0"/>
              <a:t>Built a RESTful API to handle all backend logic, including:</a:t>
            </a:r>
          </a:p>
          <a:p>
            <a:pPr marL="285750" indent="-285750">
              <a:buFont typeface="Arial" panose="020B0604020202020204" pitchFamily="34" charset="0"/>
              <a:buChar char="•"/>
            </a:pPr>
            <a:r>
              <a:rPr lang="en-US" sz="2000" dirty="0"/>
              <a:t>User registration and login using JWT for secure sessions.</a:t>
            </a:r>
          </a:p>
          <a:p>
            <a:pPr marL="285750" indent="-285750">
              <a:buFont typeface="Arial" panose="020B0604020202020204" pitchFamily="34" charset="0"/>
              <a:buChar char="•"/>
            </a:pPr>
            <a:r>
              <a:rPr lang="en-US" sz="2000" dirty="0"/>
              <a:t>Product retrieval, adding to cart, and order management.</a:t>
            </a:r>
          </a:p>
          <a:p>
            <a:pPr marL="285750" indent="-285750">
              <a:buFont typeface="Arial" panose="020B0604020202020204" pitchFamily="34" charset="0"/>
              <a:buChar char="•"/>
            </a:pPr>
            <a:r>
              <a:rPr lang="en-US" sz="2000" dirty="0"/>
              <a:t> Organized the application structure to maintain scalability and modularity.</a:t>
            </a:r>
            <a:endParaRPr lang="en-IN" sz="2000" dirty="0"/>
          </a:p>
        </p:txBody>
      </p:sp>
      <p:sp>
        <p:nvSpPr>
          <p:cNvPr id="5" name="Text Placeholder 4">
            <a:extLst>
              <a:ext uri="{FF2B5EF4-FFF2-40B4-BE49-F238E27FC236}">
                <a16:creationId xmlns:a16="http://schemas.microsoft.com/office/drawing/2014/main" id="{374E7A01-F931-4DD6-5617-9C4444064DFA}"/>
              </a:ext>
            </a:extLst>
          </p:cNvPr>
          <p:cNvSpPr>
            <a:spLocks noGrp="1"/>
          </p:cNvSpPr>
          <p:nvPr>
            <p:ph type="body" sz="quarter" idx="19"/>
          </p:nvPr>
        </p:nvSpPr>
        <p:spPr/>
        <p:txBody>
          <a:bodyPr/>
          <a:lstStyle/>
          <a:p>
            <a:r>
              <a:rPr lang="en-IN" sz="3000" dirty="0"/>
              <a:t>MongoDB for Data Storage</a:t>
            </a:r>
          </a:p>
        </p:txBody>
      </p:sp>
      <p:sp>
        <p:nvSpPr>
          <p:cNvPr id="6" name="Content Placeholder 5">
            <a:extLst>
              <a:ext uri="{FF2B5EF4-FFF2-40B4-BE49-F238E27FC236}">
                <a16:creationId xmlns:a16="http://schemas.microsoft.com/office/drawing/2014/main" id="{CD1B1195-03DA-839E-277D-405CE85CDEB5}"/>
              </a:ext>
            </a:extLst>
          </p:cNvPr>
          <p:cNvSpPr>
            <a:spLocks noGrp="1"/>
          </p:cNvSpPr>
          <p:nvPr>
            <p:ph sz="half" idx="20"/>
          </p:nvPr>
        </p:nvSpPr>
        <p:spPr>
          <a:xfrm>
            <a:off x="6577584" y="3429000"/>
            <a:ext cx="4608576" cy="2878746"/>
          </a:xfrm>
        </p:spPr>
        <p:txBody>
          <a:bodyPr/>
          <a:lstStyle/>
          <a:p>
            <a:r>
              <a:rPr lang="en-US" sz="2000" dirty="0"/>
              <a:t>Used MongoDB to store: </a:t>
            </a:r>
          </a:p>
          <a:p>
            <a:pPr marL="342900" indent="-342900">
              <a:buFont typeface="Arial" panose="020B0604020202020204" pitchFamily="34" charset="0"/>
              <a:buChar char="•"/>
            </a:pPr>
            <a:r>
              <a:rPr lang="en-US" sz="2000" dirty="0"/>
              <a:t>Product details, including images, prices, and stock levels.</a:t>
            </a:r>
          </a:p>
          <a:p>
            <a:pPr marL="342900" indent="-342900">
              <a:buFont typeface="Arial" panose="020B0604020202020204" pitchFamily="34" charset="0"/>
              <a:buChar char="•"/>
            </a:pPr>
            <a:r>
              <a:rPr lang="en-US" sz="2000" dirty="0"/>
              <a:t>User information, such as passwords (hashed), addresses, and order history.</a:t>
            </a:r>
          </a:p>
          <a:p>
            <a:pPr marL="342900" indent="-342900">
              <a:buFont typeface="Arial" panose="020B0604020202020204" pitchFamily="34" charset="0"/>
              <a:buChar char="•"/>
            </a:pPr>
            <a:r>
              <a:rPr lang="en-US" sz="2000" dirty="0"/>
              <a:t>Transaction history and order details.</a:t>
            </a:r>
          </a:p>
          <a:p>
            <a:endParaRPr lang="en-IN" dirty="0"/>
          </a:p>
        </p:txBody>
      </p:sp>
    </p:spTree>
    <p:extLst>
      <p:ext uri="{BB962C8B-B14F-4D97-AF65-F5344CB8AC3E}">
        <p14:creationId xmlns:p14="http://schemas.microsoft.com/office/powerpoint/2010/main" val="1378649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CE7AB-56C5-86E5-7653-77BF6F09D702}"/>
              </a:ext>
            </a:extLst>
          </p:cNvPr>
          <p:cNvSpPr>
            <a:spLocks noGrp="1"/>
          </p:cNvSpPr>
          <p:nvPr>
            <p:ph type="title"/>
          </p:nvPr>
        </p:nvSpPr>
        <p:spPr/>
        <p:txBody>
          <a:bodyPr/>
          <a:lstStyle/>
          <a:p>
            <a:r>
              <a:rPr lang="en-US" dirty="0"/>
              <a:t>Admin </a:t>
            </a:r>
            <a:r>
              <a:rPr lang="en-IN" dirty="0"/>
              <a:t>Panel Features</a:t>
            </a:r>
          </a:p>
        </p:txBody>
      </p:sp>
      <p:pic>
        <p:nvPicPr>
          <p:cNvPr id="8" name="Content Placeholder 7">
            <a:extLst>
              <a:ext uri="{FF2B5EF4-FFF2-40B4-BE49-F238E27FC236}">
                <a16:creationId xmlns:a16="http://schemas.microsoft.com/office/drawing/2014/main" id="{F8BA5DA5-1BD6-1ADB-5170-380A8380726A}"/>
              </a:ext>
            </a:extLst>
          </p:cNvPr>
          <p:cNvPicPr>
            <a:picLocks noGrp="1" noChangeAspect="1"/>
          </p:cNvPicPr>
          <p:nvPr>
            <p:ph idx="1"/>
          </p:nvPr>
        </p:nvPicPr>
        <p:blipFill>
          <a:blip r:embed="rId2"/>
          <a:stretch>
            <a:fillRect/>
          </a:stretch>
        </p:blipFill>
        <p:spPr>
          <a:xfrm>
            <a:off x="716728" y="1629247"/>
            <a:ext cx="10564714" cy="4760796"/>
          </a:xfrm>
        </p:spPr>
      </p:pic>
    </p:spTree>
    <p:extLst>
      <p:ext uri="{BB962C8B-B14F-4D97-AF65-F5344CB8AC3E}">
        <p14:creationId xmlns:p14="http://schemas.microsoft.com/office/powerpoint/2010/main" val="2769478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FD18-486D-7ACF-AC3D-6AC6B0801D7E}"/>
              </a:ext>
            </a:extLst>
          </p:cNvPr>
          <p:cNvSpPr>
            <a:spLocks noGrp="1"/>
          </p:cNvSpPr>
          <p:nvPr>
            <p:ph type="title"/>
          </p:nvPr>
        </p:nvSpPr>
        <p:spPr/>
        <p:txBody>
          <a:bodyPr/>
          <a:lstStyle/>
          <a:p>
            <a:r>
              <a:rPr lang="en-US" dirty="0"/>
              <a:t>User Admin Panel</a:t>
            </a:r>
            <a:endParaRPr lang="en-IN" dirty="0"/>
          </a:p>
        </p:txBody>
      </p:sp>
      <p:pic>
        <p:nvPicPr>
          <p:cNvPr id="8" name="Content Placeholder 7">
            <a:extLst>
              <a:ext uri="{FF2B5EF4-FFF2-40B4-BE49-F238E27FC236}">
                <a16:creationId xmlns:a16="http://schemas.microsoft.com/office/drawing/2014/main" id="{5370BFF3-CABE-3149-B1A4-3A880CDCA68F}"/>
              </a:ext>
            </a:extLst>
          </p:cNvPr>
          <p:cNvPicPr>
            <a:picLocks noGrp="1" noChangeAspect="1"/>
          </p:cNvPicPr>
          <p:nvPr>
            <p:ph idx="1"/>
          </p:nvPr>
        </p:nvPicPr>
        <p:blipFill>
          <a:blip r:embed="rId2"/>
          <a:stretch>
            <a:fillRect/>
          </a:stretch>
        </p:blipFill>
        <p:spPr>
          <a:xfrm>
            <a:off x="693065" y="1619026"/>
            <a:ext cx="10478751" cy="4848761"/>
          </a:xfrm>
        </p:spPr>
      </p:pic>
    </p:spTree>
    <p:extLst>
      <p:ext uri="{BB962C8B-B14F-4D97-AF65-F5344CB8AC3E}">
        <p14:creationId xmlns:p14="http://schemas.microsoft.com/office/powerpoint/2010/main" val="876210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a:xfrm>
            <a:off x="1822883" y="2832534"/>
            <a:ext cx="4873752" cy="1709928"/>
          </a:xfrm>
        </p:spPr>
        <p:txBody>
          <a:bodyPr/>
          <a:lstStyle/>
          <a:p>
            <a:r>
              <a:rPr lang="en-US" dirty="0"/>
              <a:t>Thank you</a:t>
            </a:r>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p:txBody>
          <a:bodyPr/>
          <a:lstStyle/>
          <a:p>
            <a:endParaRPr lang="en-US" dirty="0"/>
          </a:p>
          <a:p>
            <a:endParaRPr lang="en-US" dirty="0"/>
          </a:p>
        </p:txBody>
      </p:sp>
      <p:sp>
        <p:nvSpPr>
          <p:cNvPr id="3" name="Picture Placeholder 2">
            <a:extLst>
              <a:ext uri="{FF2B5EF4-FFF2-40B4-BE49-F238E27FC236}">
                <a16:creationId xmlns:a16="http://schemas.microsoft.com/office/drawing/2014/main" id="{6C3120ED-5A00-5061-25F6-EB3EA2843894}"/>
              </a:ext>
            </a:extLst>
          </p:cNvPr>
          <p:cNvSpPr>
            <a:spLocks noGrp="1"/>
          </p:cNvSpPr>
          <p:nvPr>
            <p:ph type="pic" sz="quarter" idx="10"/>
          </p:nvPr>
        </p:nvSpPr>
        <p:spPr/>
      </p:sp>
      <p:pic>
        <p:nvPicPr>
          <p:cNvPr id="5" name="Picture 4">
            <a:extLst>
              <a:ext uri="{FF2B5EF4-FFF2-40B4-BE49-F238E27FC236}">
                <a16:creationId xmlns:a16="http://schemas.microsoft.com/office/drawing/2014/main" id="{96368078-A693-C1B1-FF66-32D69D29A7B0}"/>
              </a:ext>
            </a:extLst>
          </p:cNvPr>
          <p:cNvPicPr>
            <a:picLocks noChangeAspect="1"/>
          </p:cNvPicPr>
          <p:nvPr/>
        </p:nvPicPr>
        <p:blipFill>
          <a:blip r:embed="rId2"/>
          <a:stretch>
            <a:fillRect/>
          </a:stretch>
        </p:blipFill>
        <p:spPr>
          <a:xfrm>
            <a:off x="6443481" y="812293"/>
            <a:ext cx="4642285" cy="4889260"/>
          </a:xfrm>
          <a:prstGeom prst="rect">
            <a:avLst/>
          </a:prstGeom>
        </p:spPr>
      </p:pic>
    </p:spTree>
    <p:extLst>
      <p:ext uri="{BB962C8B-B14F-4D97-AF65-F5344CB8AC3E}">
        <p14:creationId xmlns:p14="http://schemas.microsoft.com/office/powerpoint/2010/main" val="2397583386"/>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FA78568-A730-4D3B-A489-FD854E91254A}">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{FCB5FD74-EB92-47FA-BC6A-14E13EAE3620}tf11429527_win32</Template>
  <TotalTime>846</TotalTime>
  <Words>368</Words>
  <Application>Microsoft Office PowerPoint</Application>
  <PresentationFormat>Widescreen</PresentationFormat>
  <Paragraphs>47</Paragraphs>
  <Slides>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Arial</vt:lpstr>
      <vt:lpstr>Arial Rounded MT Bold</vt:lpstr>
      <vt:lpstr>Calibri</vt:lpstr>
      <vt:lpstr>Century Gothic</vt:lpstr>
      <vt:lpstr>Courier New</vt:lpstr>
      <vt:lpstr>DM Sans Medium</vt:lpstr>
      <vt:lpstr>Karla</vt:lpstr>
      <vt:lpstr>Univers Condensed Light</vt:lpstr>
      <vt:lpstr>Wingdings</vt:lpstr>
      <vt:lpstr>Office Theme</vt:lpstr>
      <vt:lpstr>Devify Web Application</vt:lpstr>
      <vt:lpstr>Introduction </vt:lpstr>
      <vt:lpstr>Overview of the Project</vt:lpstr>
      <vt:lpstr>Frontend Development</vt:lpstr>
      <vt:lpstr>Frontend Development</vt:lpstr>
      <vt:lpstr>Backend Development</vt:lpstr>
      <vt:lpstr>Admin Panel Features</vt:lpstr>
      <vt:lpstr>User Admin Panel</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Astha Gupta</dc:creator>
  <cp:lastModifiedBy>Astha Gupta</cp:lastModifiedBy>
  <cp:revision>3</cp:revision>
  <dcterms:created xsi:type="dcterms:W3CDTF">2024-09-05T06:23:26Z</dcterms:created>
  <dcterms:modified xsi:type="dcterms:W3CDTF">2024-11-28T08:12:25Z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